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7561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7b4301ef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97b4301ef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7b4301ef6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97b4301ef6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7b4301ef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97b4301ef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7b4301ef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97b4301ef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7b4301ef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97b4301ef6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7b4301ef6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97b4301ef6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7b4301ef6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97b4301ef6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b4301ef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97b4301ef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7b4301ef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97b4301ef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7b4301ef6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97b4301ef6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7b4301e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97b4301ef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7b4301ef6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97b4301ef6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7b4301ef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97b4301ef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8" name="Google Shape;2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0" name="Google Shape;30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7b4301ef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97b4301ef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7b4301e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97b4301ef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7b4301ef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97b4301ef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7b4301ef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97b4301ef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7b4301ef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97b4301ef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7b4301ef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97b4301ef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7b4301ef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97b4301ef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hppot.com/php/php-access-modifier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3598"/>
              <a:buNone/>
            </a:pPr>
            <a:r>
              <a:rPr lang="en-US"/>
              <a:t>уеб разработка с РНР/2019</a:t>
            </a: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/>
              <a:t>OOP </a:t>
            </a:r>
            <a:endParaRPr sz="10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/>
              <a:t>inheritance</a:t>
            </a:r>
            <a:endParaRPr sz="10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body" idx="1"/>
          </p:nvPr>
        </p:nvSpPr>
        <p:spPr>
          <a:xfrm>
            <a:off x="615300" y="1434050"/>
            <a:ext cx="10961400" cy="5205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b="0">
                <a:solidFill>
                  <a:srgbClr val="595959"/>
                </a:solidFill>
              </a:rPr>
              <a:t>class HomePage extends Page {</a:t>
            </a:r>
            <a:endParaRPr sz="19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public $slider;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public $banner;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public function __construct($h, $c, $f, </a:t>
            </a:r>
            <a:r>
              <a:rPr lang="en-US" sz="1600" b="0">
                <a:solidFill>
                  <a:srgbClr val="595959"/>
                </a:solidFill>
              </a:rPr>
              <a:t>$s, $b</a:t>
            </a:r>
            <a:r>
              <a:rPr lang="en-US" sz="1600">
                <a:solidFill>
                  <a:srgbClr val="595959"/>
                </a:solidFill>
              </a:rPr>
              <a:t>){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	</a:t>
            </a:r>
            <a:r>
              <a:rPr lang="en-US" sz="1600">
                <a:solidFill>
                  <a:schemeClr val="lt1"/>
                </a:solidFill>
              </a:rPr>
              <a:t>parent::__construct($h, $c, $f);</a:t>
            </a:r>
            <a:r>
              <a:rPr lang="en-US" sz="1600">
                <a:solidFill>
                  <a:srgbClr val="595959"/>
                </a:solidFill>
              </a:rPr>
              <a:t>	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	</a:t>
            </a:r>
            <a:r>
              <a:rPr lang="en-US" sz="1600" b="0">
                <a:solidFill>
                  <a:srgbClr val="595959"/>
                </a:solidFill>
              </a:rPr>
              <a:t>$this-&gt;slider = $s;			</a:t>
            </a:r>
            <a:endParaRPr sz="1600" b="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595959"/>
                </a:solidFill>
              </a:rPr>
              <a:t>    $this-&gt;banner = $b;			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}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public function render_slider() {</a:t>
            </a:r>
            <a:endParaRPr sz="160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$str .= ‘&lt;p&gt;’.$this-&gt;slider.‘&lt;/p&gt;’;</a:t>
            </a:r>
            <a:endParaRPr sz="16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return $str;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}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public function render_banner() {</a:t>
            </a:r>
            <a:endParaRPr sz="160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$str .= ‘&lt;p&gt;’.$this-&gt;banner.‘&lt;/p&gt;’;</a:t>
            </a:r>
            <a:endParaRPr sz="16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return $str;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}</a:t>
            </a:r>
            <a:endParaRPr sz="16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}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inheritance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 idx="4294967295"/>
          </p:nvPr>
        </p:nvSpPr>
        <p:spPr>
          <a:xfrm>
            <a:off x="4312200" y="1724400"/>
            <a:ext cx="3567600" cy="1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‘overloading’ and ‘overriding’ class methods</a:t>
            </a:r>
            <a:r>
              <a:rPr lang="en-US" sz="3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body" idx="1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/>
              <a:t>В класът HomePage предефинирахме __construct(). Освен на header, content, footer, той задава стойности и на slider и banner свойствата.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/>
              <a:t>Можем да предефинираме и други методи в класовете наследници 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609600" lvl="0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В наследника създаваме едноименен метод с този в родителския</a:t>
            </a:r>
            <a:endParaRPr sz="1900"/>
          </a:p>
          <a:p>
            <a:pPr marL="609600" lvl="0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Метода ще функционира във формата, дефиниран</a:t>
            </a:r>
            <a:endParaRPr sz="1900"/>
          </a:p>
          <a:p>
            <a:pPr marL="1219200" lvl="1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В родителския клас, ако се извиква от негови обекти</a:t>
            </a:r>
            <a:endParaRPr/>
          </a:p>
          <a:p>
            <a:pPr marL="1219200" lvl="1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В дъщерния клас, ако се извиква от негови обекти.</a:t>
            </a: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Method overriding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i="1" u="sng">
                <a:solidFill>
                  <a:schemeClr val="dk1"/>
                </a:solidFill>
              </a:rPr>
              <a:t>Methods</a:t>
            </a:r>
            <a:endParaRPr sz="1900" i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 i="1" u="sng">
              <a:solidFill>
                <a:srgbClr val="0096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In homePage class we </a:t>
            </a:r>
            <a:r>
              <a:rPr lang="en-US" sz="1900">
                <a:solidFill>
                  <a:schemeClr val="lt1"/>
                </a:solidFill>
              </a:rPr>
              <a:t>“overrided”</a:t>
            </a:r>
            <a:r>
              <a:rPr lang="en-US" sz="1900">
                <a:solidFill>
                  <a:schemeClr val="dk1"/>
                </a:solidFill>
              </a:rPr>
              <a:t> the parent __construct() method: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Page class __construct()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 </a:t>
            </a:r>
            <a:endParaRPr sz="1900"/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public function __construct($t, $c, $f) {</a:t>
            </a:r>
            <a:endParaRPr sz="1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$this-&gt;title = $t;</a:t>
            </a:r>
            <a:endParaRPr sz="1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$this-&gt;content = $c;</a:t>
            </a:r>
            <a:endParaRPr sz="1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$this-&gt;footer = $f;</a:t>
            </a:r>
            <a:endParaRPr sz="1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HomePage class __construct()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public function __construct($h, $c, $f, </a:t>
            </a:r>
            <a:r>
              <a:rPr lang="en-US" sz="13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$s, $b</a:t>
            </a: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300"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3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parent::__construct($h, $c, $f);</a:t>
            </a: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300"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3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$this-&gt;slider = $s;			</a:t>
            </a:r>
            <a:endParaRPr sz="13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$this-&gt;banner = $b;			</a:t>
            </a:r>
            <a:endParaRPr sz="13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“overloading” and “overriding” class methods</a:t>
            </a:r>
            <a:endParaRPr sz="2198"/>
          </a:p>
        </p:txBody>
      </p:sp>
      <p:sp>
        <p:nvSpPr>
          <p:cNvPr id="230" name="Google Shape;230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solidFill>
                  <a:schemeClr val="lt1"/>
                </a:solidFill>
              </a:rPr>
              <a:t>/</a:t>
            </a:r>
            <a:r>
              <a:rPr lang="en-US" sz="1600">
                <a:solidFill>
                  <a:schemeClr val="lt1"/>
                </a:solidFill>
              </a:rPr>
              <a:t>/ Page class method definition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public function render_header(){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	$str = $this-&gt;title();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	return $str;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//HomePage class overriding the method definition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public function render_header(){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</a:t>
            </a:r>
            <a:r>
              <a:rPr lang="en-US" sz="1600">
                <a:solidFill>
                  <a:schemeClr val="lt1"/>
                </a:solidFill>
              </a:rPr>
              <a:t>$str = parent::render_header(); //call parent method definition only to extend parent method logic ...</a:t>
            </a:r>
            <a:endParaRPr sz="1600">
              <a:solidFill>
                <a:schemeClr val="lt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</a:rPr>
              <a:t>	$str .= $this-&gt;slider();	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	return $str;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}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“overloading” and “overriding” class methods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/>
              <a:t>Methods cannot be overloaded in classes written in php.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/>
              <a:t>Two methods with the same name will invoke an error.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“overloading” and “overriding” class methods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44" name="Google Shape;244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 idx="4294967295"/>
          </p:nvPr>
        </p:nvSpPr>
        <p:spPr>
          <a:xfrm>
            <a:off x="4312200" y="1724400"/>
            <a:ext cx="3567600" cy="1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IsA / HasA </a:t>
            </a:r>
            <a:endParaRPr sz="4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 idx="4294967295"/>
          </p:nvPr>
        </p:nvSpPr>
        <p:spPr>
          <a:xfrm>
            <a:off x="4312200" y="2299200"/>
            <a:ext cx="356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Final keyword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body" idx="4294967295"/>
          </p:nvPr>
        </p:nvSpPr>
        <p:spPr>
          <a:xfrm>
            <a:off x="557077" y="1414150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When a method definition 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starts with the keyword </a:t>
            </a:r>
            <a:r>
              <a:rPr lang="en-US" sz="1900">
                <a:solidFill>
                  <a:schemeClr val="lt1"/>
                </a:solidFill>
              </a:rPr>
              <a:t>final</a:t>
            </a:r>
            <a:r>
              <a:rPr lang="en-US" sz="1900">
                <a:solidFill>
                  <a:schemeClr val="dk1"/>
                </a:solidFill>
              </a:rPr>
              <a:t>, 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this will </a:t>
            </a:r>
            <a:r>
              <a:rPr lang="en-US" sz="1900">
                <a:solidFill>
                  <a:schemeClr val="lt1"/>
                </a:solidFill>
              </a:rPr>
              <a:t>prevent </a:t>
            </a:r>
            <a:endParaRPr sz="19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the method </a:t>
            </a:r>
            <a:r>
              <a:rPr lang="en-US" sz="1900">
                <a:solidFill>
                  <a:schemeClr val="lt1"/>
                </a:solidFill>
              </a:rPr>
              <a:t>to be overridden</a:t>
            </a:r>
            <a:r>
              <a:rPr lang="en-US" sz="1900">
                <a:solidFill>
                  <a:schemeClr val="dk1"/>
                </a:solidFill>
              </a:rPr>
              <a:t> in the classes that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will </a:t>
            </a:r>
            <a:r>
              <a:rPr lang="en-US" sz="1900">
                <a:solidFill>
                  <a:schemeClr val="lt1"/>
                </a:solidFill>
              </a:rPr>
              <a:t>extend the current class</a:t>
            </a:r>
            <a:r>
              <a:rPr lang="en-US" sz="1900">
                <a:solidFill>
                  <a:schemeClr val="dk1"/>
                </a:solidFill>
              </a:rPr>
              <a:t>.</a:t>
            </a:r>
            <a:endParaRPr sz="1900"/>
          </a:p>
        </p:txBody>
      </p:sp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keyword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1"/>
          </p:nvPr>
        </p:nvSpPr>
        <p:spPr>
          <a:xfrm>
            <a:off x="5809700" y="1676975"/>
            <a:ext cx="6185400" cy="4675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class Test {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….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</a:t>
            </a:r>
            <a:r>
              <a:rPr lang="en-US" sz="1500">
                <a:solidFill>
                  <a:srgbClr val="F7C86D"/>
                </a:solidFill>
              </a:rPr>
              <a:t>final</a:t>
            </a:r>
            <a:r>
              <a:rPr lang="en-US" sz="1500">
                <a:solidFill>
                  <a:srgbClr val="595959"/>
                </a:solidFill>
              </a:rPr>
              <a:t> public function moreTesting() {</a:t>
            </a:r>
            <a:endParaRPr sz="15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</a:rPr>
              <a:t>  echo "I am a final method </a:t>
            </a:r>
            <a:endParaRPr sz="1500">
              <a:solidFill>
                <a:srgbClr val="595959"/>
              </a:solidFill>
            </a:endParaRPr>
          </a:p>
          <a:p>
            <a:pPr marL="13716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and cannot be overriden!";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...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406325" y="1106925"/>
            <a:ext cx="33201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When a </a:t>
            </a:r>
            <a:r>
              <a:rPr lang="en-US" sz="1900" u="sng">
                <a:solidFill>
                  <a:schemeClr val="dk1"/>
                </a:solidFill>
              </a:rPr>
              <a:t>class</a:t>
            </a:r>
            <a:r>
              <a:rPr lang="en-US" sz="1900">
                <a:solidFill>
                  <a:schemeClr val="dk1"/>
                </a:solidFill>
              </a:rPr>
              <a:t> definition 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starts with the keyword </a:t>
            </a:r>
            <a:r>
              <a:rPr lang="en-US" sz="1900">
                <a:solidFill>
                  <a:schemeClr val="lt1"/>
                </a:solidFill>
              </a:rPr>
              <a:t>final</a:t>
            </a:r>
            <a:r>
              <a:rPr lang="en-US" sz="1900">
                <a:solidFill>
                  <a:schemeClr val="dk1"/>
                </a:solidFill>
              </a:rPr>
              <a:t>, 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this will </a:t>
            </a:r>
            <a:r>
              <a:rPr lang="en-US" sz="1900">
                <a:solidFill>
                  <a:schemeClr val="lt1"/>
                </a:solidFill>
              </a:rPr>
              <a:t>prevent </a:t>
            </a:r>
            <a:endParaRPr sz="19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the class to be </a:t>
            </a:r>
            <a:r>
              <a:rPr lang="en-US" sz="1900">
                <a:solidFill>
                  <a:schemeClr val="lt1"/>
                </a:solidFill>
              </a:rPr>
              <a:t>extended.</a:t>
            </a:r>
            <a:endParaRPr sz="1900"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keyword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3003300" y="2172475"/>
            <a:ext cx="4578000" cy="2961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F7C86D"/>
                </a:solidFill>
              </a:rPr>
              <a:t>final</a:t>
            </a:r>
            <a:r>
              <a:rPr lang="en-US" sz="1500">
                <a:solidFill>
                  <a:srgbClr val="595959"/>
                </a:solidFill>
              </a:rPr>
              <a:t> class BaseClass {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public function test() {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   //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</a:t>
            </a:r>
            <a:r>
              <a:rPr lang="en-US" sz="1500">
                <a:solidFill>
                  <a:schemeClr val="lt1"/>
                </a:solidFill>
              </a:rPr>
              <a:t> </a:t>
            </a:r>
            <a:r>
              <a:rPr lang="en-US" sz="1100">
                <a:solidFill>
                  <a:schemeClr val="lt1"/>
                </a:solidFill>
              </a:rPr>
              <a:t>// Here it doesn't matter if you specify the function as final or not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</a:t>
            </a:r>
            <a:r>
              <a:rPr lang="en-US" sz="1500">
                <a:solidFill>
                  <a:srgbClr val="F7C86D"/>
                </a:solidFill>
              </a:rPr>
              <a:t>final</a:t>
            </a:r>
            <a:r>
              <a:rPr lang="en-US" sz="1500">
                <a:solidFill>
                  <a:srgbClr val="595959"/>
                </a:solidFill>
              </a:rPr>
              <a:t> public function moreTesting() {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  //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   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7621100" y="4112825"/>
            <a:ext cx="4524600" cy="2689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class ChildClass extends </a:t>
            </a:r>
            <a:r>
              <a:rPr lang="en-US" sz="1500">
                <a:solidFill>
                  <a:srgbClr val="F7C86D"/>
                </a:solidFill>
              </a:rPr>
              <a:t>BaseClass</a:t>
            </a:r>
            <a:r>
              <a:rPr lang="en-US" sz="1500">
                <a:solidFill>
                  <a:srgbClr val="595959"/>
                </a:solidFill>
              </a:rPr>
              <a:t> {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595959"/>
                </a:solidFill>
              </a:rPr>
              <a:t>}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500">
                <a:solidFill>
                  <a:schemeClr val="lt1"/>
                </a:solidFill>
              </a:rPr>
              <a:t>// will result in Fatal error: Class ChildClass may not inherit from final class (BaseClass)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Class inheritance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Method “overloading” and “overriding”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isA and hasA relations between classes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Access specifiers in class extension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Final keyword in class definition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230055" y="908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 idx="4294967295"/>
          </p:nvPr>
        </p:nvSpPr>
        <p:spPr>
          <a:xfrm>
            <a:off x="4312200" y="2309125"/>
            <a:ext cx="35676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2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Access specifiers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more info</a:t>
            </a:r>
            <a:endParaRPr sz="1900">
              <a:solidFill>
                <a:srgbClr val="0077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74EA7"/>
              </a:buClr>
              <a:buSzPts val="1900"/>
              <a:buFont typeface="Arial"/>
              <a:buAutoNum type="arabicPeriod"/>
            </a:pPr>
            <a:r>
              <a:rPr lang="en-US" sz="1900" i="1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n-US" sz="19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– class or its members defined with this access modifier will be publicly accessible from anywhere, even from outside the scope of the class.</a:t>
            </a:r>
            <a:endParaRPr sz="1900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900"/>
              <a:buFont typeface="Arial"/>
              <a:buAutoNum type="arabicPeriod"/>
            </a:pPr>
            <a:r>
              <a:rPr lang="en-US" sz="1900" i="1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private</a:t>
            </a:r>
            <a:r>
              <a:rPr lang="en-US" sz="19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– class members with this keyword will be accessed within the class itself. It protects members from outside class access with the reference of the class instance.</a:t>
            </a:r>
            <a:endParaRPr sz="1900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900"/>
              <a:buFont typeface="Arial"/>
              <a:buAutoNum type="arabicPeriod"/>
            </a:pPr>
            <a:r>
              <a:rPr lang="en-US" sz="1900" i="1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protected</a:t>
            </a:r>
            <a:r>
              <a:rPr lang="en-US" sz="19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– same as private, except by allowing subclasses to access protected superclass members.</a:t>
            </a:r>
            <a:endParaRPr sz="1900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-US" sz="1900" i="1">
                <a:latin typeface="Arial"/>
                <a:ea typeface="Arial"/>
                <a:cs typeface="Arial"/>
                <a:sym typeface="Arial"/>
              </a:rPr>
              <a:t>abstract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– This keyword can be used only for PHP classes and its functions. For containing </a:t>
            </a:r>
            <a:r>
              <a:rPr lang="en-US" sz="1900" i="1">
                <a:latin typeface="Arial"/>
                <a:ea typeface="Arial"/>
                <a:cs typeface="Arial"/>
                <a:sym typeface="Arial"/>
              </a:rPr>
              <a:t>abstract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functions, a PHP class should be an </a:t>
            </a:r>
            <a:r>
              <a:rPr lang="en-US" sz="1900" i="1">
                <a:latin typeface="Arial"/>
                <a:ea typeface="Arial"/>
                <a:cs typeface="Arial"/>
                <a:sym typeface="Arial"/>
              </a:rPr>
              <a:t>abstract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class./to be explained later/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900"/>
              <a:buFont typeface="Arial"/>
              <a:buAutoNum type="arabicPeriod"/>
            </a:pPr>
            <a:r>
              <a:rPr lang="en-US" sz="1900" i="1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lang="en-US" sz="19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– It prevents subclasses to override super class members defined with </a:t>
            </a:r>
            <a:r>
              <a:rPr lang="en-US" sz="1900" i="1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lang="en-US" sz="19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 keyword.</a:t>
            </a:r>
            <a:endParaRPr sz="1900">
              <a:solidFill>
                <a:srgbClr val="674E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Access specifiers (modifiers)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83" name="Google Shape;283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04" name="Google Shape;304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 idx="4294967295"/>
          </p:nvPr>
        </p:nvSpPr>
        <p:spPr>
          <a:xfrm>
            <a:off x="4312200" y="2229350"/>
            <a:ext cx="356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 inheritance </a:t>
            </a:r>
            <a:endParaRPr sz="3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615275" y="1555925"/>
            <a:ext cx="10961400" cy="4994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class Page {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$title;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$content;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$footer;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function __construct($t, $c, $f) {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$this-&gt;title = $t;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$this-&gt;content = $c;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$this-&gt;footer = $f;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function render_header(){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	$str = $this-&gt;title();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	return $str;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function render_title() {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$str = ‘&lt;h1&gt;’.$this-&gt;title.‘&lt;/h1&gt;’;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return $str;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function render_content() {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$str .= ‘&lt;p&gt;’.$this-&gt;content.‘&lt;/p&gt;’;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return $str;</a:t>
            </a:r>
            <a:endParaRPr sz="1100" b="0">
              <a:solidFill>
                <a:srgbClr val="595959"/>
              </a:solidFill>
            </a:endParaRPr>
          </a:p>
          <a:p>
            <a:pPr marL="609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public function render_footer() {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$str .= ‘&lt;p&gt;’.$this-&gt;footer.‘&lt;/p&gt;’;</a:t>
            </a:r>
            <a:endParaRPr sz="1100" b="0">
              <a:solidFill>
                <a:srgbClr val="595959"/>
              </a:solidFill>
            </a:endParaRPr>
          </a:p>
          <a:p>
            <a:pPr marL="609600" lvl="0" indent="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return $str;</a:t>
            </a:r>
            <a:endParaRPr sz="1100" b="0">
              <a:solidFill>
                <a:srgbClr val="595959"/>
              </a:solidFill>
            </a:endParaRPr>
          </a:p>
          <a:p>
            <a:pPr marL="6096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100" b="0">
                <a:solidFill>
                  <a:srgbClr val="595959"/>
                </a:solidFill>
              </a:rPr>
              <a:t>}</a:t>
            </a:r>
            <a:endParaRPr sz="11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998">
              <a:solidFill>
                <a:srgbClr val="595959"/>
              </a:solidFill>
            </a:endParaRPr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Class inheritance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 i="1" u="sng"/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i="1" u="sng">
                <a:solidFill>
                  <a:schemeClr val="dk1"/>
                </a:solidFill>
              </a:rPr>
              <a:t>Задача </a:t>
            </a:r>
            <a:r>
              <a:rPr lang="en-US" sz="1900">
                <a:solidFill>
                  <a:schemeClr val="dk1"/>
                </a:solidFill>
              </a:rPr>
              <a:t>Създайте приложение, което ….. </a:t>
            </a: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Страниците на приложението са Home, Contacts, About Us, Content</a:t>
            </a: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Само Home страницата има слайдер и реклама.</a:t>
            </a: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Всички страници имат </a:t>
            </a:r>
            <a:endParaRPr sz="1900">
              <a:solidFill>
                <a:schemeClr val="dk1"/>
              </a:solidFill>
            </a:endParaRPr>
          </a:p>
          <a:p>
            <a:pPr marL="1219200" lvl="0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header</a:t>
            </a:r>
            <a:endParaRPr sz="1900">
              <a:solidFill>
                <a:schemeClr val="dk1"/>
              </a:solidFill>
            </a:endParaRPr>
          </a:p>
          <a:p>
            <a:pPr marL="1219200" lvl="0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content</a:t>
            </a:r>
            <a:endParaRPr sz="1900">
              <a:solidFill>
                <a:schemeClr val="dk1"/>
              </a:solidFill>
            </a:endParaRPr>
          </a:p>
          <a:p>
            <a:pPr marL="1219200" lvl="0" indent="-425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footer</a:t>
            </a: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i="1" u="sng">
                <a:solidFill>
                  <a:schemeClr val="dk1"/>
                </a:solidFill>
              </a:rPr>
              <a:t>Properties</a:t>
            </a:r>
            <a:endParaRPr sz="1900" i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 i="1" u="sng">
              <a:solidFill>
                <a:srgbClr val="0096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/>
              <a:t>class HomePage {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</a:rPr>
              <a:t>public $title;</a:t>
            </a:r>
            <a:endParaRPr sz="1600">
              <a:solidFill>
                <a:schemeClr val="lt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</a:rPr>
              <a:t>public $content;			=&gt; every type of page</a:t>
            </a:r>
            <a:endParaRPr sz="1600">
              <a:solidFill>
                <a:schemeClr val="lt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lt1"/>
                </a:solidFill>
              </a:rPr>
              <a:t>public $footer;</a:t>
            </a:r>
            <a:endParaRPr sz="1600">
              <a:solidFill>
                <a:schemeClr val="lt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E69138"/>
                </a:solidFill>
              </a:rPr>
              <a:t>public $slider;</a:t>
            </a:r>
            <a:endParaRPr sz="1600">
              <a:solidFill>
                <a:srgbClr val="E69138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E69138"/>
                </a:solidFill>
              </a:rPr>
              <a:t>public $banner;		 	=&gt; HomePage specific</a:t>
            </a:r>
            <a:endParaRPr sz="1600">
              <a:solidFill>
                <a:srgbClr val="E6913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rgbClr val="E6913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….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Class inheritance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We avoid code repetion by using class inheritance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class HomePage</a:t>
            </a:r>
            <a:r>
              <a:rPr lang="en-US" sz="1900"/>
              <a:t> </a:t>
            </a:r>
            <a:r>
              <a:rPr lang="en-US" sz="1900">
                <a:solidFill>
                  <a:schemeClr val="lt1"/>
                </a:solidFill>
              </a:rPr>
              <a:t>extends</a:t>
            </a:r>
            <a:r>
              <a:rPr lang="en-US" sz="1900"/>
              <a:t> </a:t>
            </a:r>
            <a:r>
              <a:rPr lang="en-US" sz="1900">
                <a:solidFill>
                  <a:schemeClr val="dk1"/>
                </a:solidFill>
              </a:rPr>
              <a:t>Page {</a:t>
            </a:r>
            <a:endParaRPr sz="19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dk1"/>
                </a:solidFill>
              </a:rPr>
              <a:t>public $slider;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dk1"/>
                </a:solidFill>
              </a:rPr>
              <a:t>public $banner;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1">
                <a:solidFill>
                  <a:schemeClr val="dk1"/>
                </a:solidFill>
              </a:rPr>
              <a:t>….</a:t>
            </a: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1">
                <a:solidFill>
                  <a:schemeClr val="dk1"/>
                </a:solidFill>
              </a:rPr>
              <a:t>}</a:t>
            </a: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dk1"/>
                </a:solidFill>
              </a:rPr>
              <a:t>Every object, instance of HomePage class </a:t>
            </a:r>
            <a:endParaRPr sz="1600">
              <a:solidFill>
                <a:schemeClr val="dk1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chemeClr val="dk1"/>
                </a:solidFill>
              </a:rPr>
              <a:t>will have all Page class properties + HomePage class properties.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</p:txBody>
      </p:sp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Class inheritance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i="1" u="sng">
                <a:solidFill>
                  <a:schemeClr val="dk1"/>
                </a:solidFill>
              </a:rPr>
              <a:t>Methods</a:t>
            </a:r>
            <a:endParaRPr sz="1900" i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 i="1" u="sng">
              <a:solidFill>
                <a:srgbClr val="0096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All instances of HomePage class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u="sng">
                <a:solidFill>
                  <a:schemeClr val="dk1"/>
                </a:solidFill>
              </a:rPr>
              <a:t>will possess the Page class methods.</a:t>
            </a:r>
            <a:endParaRPr sz="19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also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The instances of HomePage class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u="sng">
                <a:solidFill>
                  <a:schemeClr val="dk1"/>
                </a:solidFill>
              </a:rPr>
              <a:t>can have their specific methods, defined in HomePage class.</a:t>
            </a:r>
            <a:endParaRPr sz="19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also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dk1"/>
                </a:solidFill>
              </a:rPr>
              <a:t>The instances of HomePage class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u="sng">
                <a:solidFill>
                  <a:schemeClr val="dk1"/>
                </a:solidFill>
              </a:rPr>
              <a:t>can override or extend parent methods /the methods defined in Page class/.</a:t>
            </a:r>
            <a:endParaRPr sz="19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900"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Class inheritance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4472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b="0">
                <a:solidFill>
                  <a:srgbClr val="595959"/>
                </a:solidFill>
              </a:rPr>
              <a:t>class HomePage extends Page {</a:t>
            </a:r>
            <a:endParaRPr sz="19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public $slider;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public $banner;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public function __construct($h, $c, $f, </a:t>
            </a:r>
            <a:r>
              <a:rPr lang="en-US" sz="1600" b="0">
                <a:solidFill>
                  <a:srgbClr val="595959"/>
                </a:solidFill>
              </a:rPr>
              <a:t>$s, $b</a:t>
            </a:r>
            <a:r>
              <a:rPr lang="en-US" sz="1600">
                <a:solidFill>
                  <a:srgbClr val="595959"/>
                </a:solidFill>
              </a:rPr>
              <a:t>){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	</a:t>
            </a:r>
            <a:endParaRPr sz="1600">
              <a:solidFill>
                <a:srgbClr val="595959"/>
              </a:solidFill>
            </a:endParaRPr>
          </a:p>
          <a:p>
            <a:pPr marL="1371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parent::__construct($h, $c, $f)</a:t>
            </a:r>
            <a:r>
              <a:rPr lang="en-US" sz="1600">
                <a:solidFill>
                  <a:srgbClr val="595959"/>
                </a:solidFill>
              </a:rPr>
              <a:t>; //call parent constructor if it is </a:t>
            </a:r>
            <a:endParaRPr sz="1600">
              <a:solidFill>
                <a:srgbClr val="595959"/>
              </a:solidFill>
            </a:endParaRPr>
          </a:p>
          <a:p>
            <a:pPr marL="45720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defined in the parent class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  		 	</a:t>
            </a:r>
            <a:r>
              <a:rPr lang="en-US" sz="1600" b="0">
                <a:solidFill>
                  <a:srgbClr val="595959"/>
                </a:solidFill>
              </a:rPr>
              <a:t>$this-&gt;slider = $s;			</a:t>
            </a:r>
            <a:endParaRPr sz="1600" b="0">
              <a:solidFill>
                <a:srgbClr val="595959"/>
              </a:solidFill>
            </a:endParaRPr>
          </a:p>
          <a:p>
            <a:pPr marL="914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595959"/>
                </a:solidFill>
              </a:rPr>
              <a:t>$this-&gt;banner = $b;		</a:t>
            </a:r>
            <a:endParaRPr sz="1600" b="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}</a:t>
            </a: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</a:endParaRPr>
          </a:p>
          <a:p>
            <a:pPr marL="0" lvl="0" indent="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16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600" b="0">
                <a:solidFill>
                  <a:srgbClr val="595959"/>
                </a:solidFill>
              </a:rPr>
              <a:t>}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inheritance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920</Words>
  <Application>Microsoft Office PowerPoint</Application>
  <PresentationFormat>По избор</PresentationFormat>
  <Paragraphs>266</Paragraphs>
  <Slides>24</Slides>
  <Notes>24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24</vt:i4>
      </vt:variant>
    </vt:vector>
  </HeadingPairs>
  <TitlesOfParts>
    <vt:vector size="30" baseType="lpstr">
      <vt:lpstr>Arial</vt:lpstr>
      <vt:lpstr>Roboto</vt:lpstr>
      <vt:lpstr>Consolas</vt:lpstr>
      <vt:lpstr>Noto Sans Symbols</vt:lpstr>
      <vt:lpstr>Calibri</vt:lpstr>
      <vt:lpstr>1_SoftUni3_1</vt:lpstr>
      <vt:lpstr>OOP  inheritance </vt:lpstr>
      <vt:lpstr>Table of Contents</vt:lpstr>
      <vt:lpstr>Class inheritance </vt:lpstr>
      <vt:lpstr>Class inheritance</vt:lpstr>
      <vt:lpstr>Task</vt:lpstr>
      <vt:lpstr>Class inheritance</vt:lpstr>
      <vt:lpstr>Class inheritance</vt:lpstr>
      <vt:lpstr>Class inheritance</vt:lpstr>
      <vt:lpstr>Class inheritance</vt:lpstr>
      <vt:lpstr>Class inheritance</vt:lpstr>
      <vt:lpstr>‘overloading’ and ‘overriding’ class methods </vt:lpstr>
      <vt:lpstr>Презентация на PowerPoint</vt:lpstr>
      <vt:lpstr>“overloading” and “overriding” class methods</vt:lpstr>
      <vt:lpstr>“overloading” and “overriding” class methods</vt:lpstr>
      <vt:lpstr>“overloading” and “overriding” class methods</vt:lpstr>
      <vt:lpstr>IsA / HasA  demo</vt:lpstr>
      <vt:lpstr>Final keyword</vt:lpstr>
      <vt:lpstr>Final keyword</vt:lpstr>
      <vt:lpstr>Final keyword</vt:lpstr>
      <vt:lpstr>Access specifiers</vt:lpstr>
      <vt:lpstr>Access specifiers (modifiers)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 inheritance </dc:title>
  <dc:creator>Milena</dc:creator>
  <cp:lastModifiedBy>Ariel</cp:lastModifiedBy>
  <cp:revision>1</cp:revision>
  <dcterms:modified xsi:type="dcterms:W3CDTF">2020-09-16T16:03:23Z</dcterms:modified>
</cp:coreProperties>
</file>